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61580" cy="10261600"/>
  <p:notesSz cx="7099300" cy="10234930"/>
  <p:custDataLst>
    <p:tags r:id="rId7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DDDD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7"/>
    <p:restoredTop sz="94619"/>
  </p:normalViewPr>
  <p:slideViewPr>
    <p:cSldViewPr showGuides="1">
      <p:cViewPr>
        <p:scale>
          <a:sx n="150" d="100"/>
          <a:sy n="150" d="100"/>
        </p:scale>
        <p:origin x="768" y="-2266"/>
      </p:cViewPr>
      <p:guideLst>
        <p:guide orient="horz" pos="386"/>
        <p:guide pos="21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6738" y="3187700"/>
            <a:ext cx="6427787" cy="22002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3475" y="5815013"/>
            <a:ext cx="5294313" cy="2622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3225" y="411163"/>
            <a:ext cx="1700213" cy="875506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7825" y="411163"/>
            <a:ext cx="4953000" cy="87550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6900" y="6594475"/>
            <a:ext cx="6427788" cy="2038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6900" y="4349750"/>
            <a:ext cx="6427788" cy="2244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7825" y="2393950"/>
            <a:ext cx="3325813" cy="6772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56038" y="2393950"/>
            <a:ext cx="3327400" cy="6772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7825" y="411163"/>
            <a:ext cx="6805613" cy="170973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7825" y="2297113"/>
            <a:ext cx="3341688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7825" y="3254375"/>
            <a:ext cx="3341688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750" y="2297113"/>
            <a:ext cx="3341688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750" y="3254375"/>
            <a:ext cx="3341688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7825" y="407988"/>
            <a:ext cx="2487613" cy="173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5925" y="407988"/>
            <a:ext cx="4227513" cy="8758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7825" y="2147888"/>
            <a:ext cx="2487613" cy="7018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725" y="7183438"/>
            <a:ext cx="4535488" cy="84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725" y="917575"/>
            <a:ext cx="4535488" cy="6156325"/>
          </a:xfrm>
        </p:spPr>
        <p:txBody>
          <a:bodyPr vert="horz" wrap="square" lIns="101837" tIns="50918" rIns="101837" bIns="5091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101727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725" y="8031163"/>
            <a:ext cx="4535488" cy="12049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377825" y="411163"/>
            <a:ext cx="6805613" cy="1711325"/>
          </a:xfrm>
          <a:prstGeom prst="rect">
            <a:avLst/>
          </a:prstGeom>
          <a:noFill/>
          <a:ln w="9525">
            <a:noFill/>
          </a:ln>
        </p:spPr>
        <p:txBody>
          <a:bodyPr lIns="101837" tIns="50918" rIns="101837" bIns="50918" anchor="ctr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6805613" cy="6772275"/>
          </a:xfrm>
          <a:prstGeom prst="rect">
            <a:avLst/>
          </a:prstGeom>
          <a:noFill/>
          <a:ln w="9525">
            <a:noFill/>
          </a:ln>
        </p:spPr>
        <p:txBody>
          <a:bodyPr lIns="101837" tIns="50918" rIns="101837" bIns="50918"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" y="9344025"/>
            <a:ext cx="1765300" cy="712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01837" tIns="50918" rIns="101837" bIns="50918" numCol="1" anchor="t" anchorCtr="0" compatLnSpc="1"/>
          <a:lstStyle>
            <a:lvl1pPr eaLnBrk="1" hangingPunct="1">
              <a:defRPr sz="16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344025"/>
            <a:ext cx="2395538" cy="712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01837" tIns="50918" rIns="101837" bIns="50918" numCol="1" anchor="t" anchorCtr="0" compatLnSpc="1"/>
          <a:lstStyle>
            <a:lvl1pPr algn="ctr" eaLnBrk="1" hangingPunct="1">
              <a:defRPr sz="16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138" y="9344025"/>
            <a:ext cx="1765300" cy="712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01837" tIns="50918" rIns="101837" bIns="50918" numCol="1" anchor="t" anchorCtr="0" compatLnSpc="1"/>
          <a:lstStyle>
            <a:lvl1pPr algn="r" eaLnBrk="1" hangingPunct="1">
              <a:defRPr sz="16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5A814C-D1E3-43D3-8596-E8DBBFDC3987}" type="slidenum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101727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82905" indent="-382905" algn="l" defTabSz="1017270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405" indent="-317500" algn="l" defTabSz="1017270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+mn-ea"/>
        </a:defRPr>
      </a:lvl2pPr>
      <a:lvl3pPr marL="1273175" indent="-255905" algn="l" defTabSz="1017270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</a:defRPr>
      </a:lvl3pPr>
      <a:lvl4pPr marL="1783080" indent="-255905" algn="l" defTabSz="1017270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</a:defRPr>
      </a:lvl4pPr>
      <a:lvl5pPr marL="2291080" indent="-254000" algn="l" defTabSz="101727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5pPr>
      <a:lvl6pPr marL="2748280" indent="-254000" algn="l" defTabSz="101727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3205480" indent="-254000" algn="l" defTabSz="101727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662680" indent="-254000" algn="l" defTabSz="101727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4119880" indent="-254000" algn="l" defTabSz="101727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1" name="Picture 122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96900"/>
            <a:ext cx="6664324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tsShapeName" descr="EUR@B@0896GE53B2C9B06G0358961239086I@h8;&lt;@8{11013794!!!BIHO@]{110137941@912661110CC860@095110CC860@095!!!!!!!!!!!!!!!!!!!!!!!!!!!!!!!!!!!!!!!!!!!!!!!!!!!!8;J&gt;08;M@dY11014196C!!BIHO@]y110141961@912647110D81C08G69EY,917,871,74,04h,7G/qqu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!1!S" hidden="1"/>
          <p:cNvSpPr/>
          <p:nvPr/>
        </p:nvSpPr>
        <p:spPr>
          <a:xfrm>
            <a:off x="0" y="0"/>
            <a:ext cx="1588" cy="1588"/>
          </a:xfrm>
          <a:custGeom>
            <a:avLst/>
            <a:gdLst>
              <a:gd name="txL" fmla="*/ 5033 w 21600"/>
              <a:gd name="txT" fmla="*/ 2272 h 21600"/>
              <a:gd name="txR" fmla="*/ 16554 w 21600"/>
              <a:gd name="txB" fmla="*/ 13684 h 21600"/>
            </a:gdLst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txL" t="txT" r="txR" b="txB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3" name="Text Box 666"/>
          <p:cNvSpPr txBox="1">
            <a:spLocks noChangeAspect="1"/>
          </p:cNvSpPr>
          <p:nvPr/>
        </p:nvSpPr>
        <p:spPr>
          <a:xfrm>
            <a:off x="3689350" y="10019665"/>
            <a:ext cx="215900" cy="215900"/>
          </a:xfrm>
          <a:prstGeom prst="rect">
            <a:avLst/>
          </a:prstGeom>
          <a:solidFill>
            <a:srgbClr val="1E78B4"/>
          </a:solidFill>
          <a:ln w="9525">
            <a:noFill/>
          </a:ln>
        </p:spPr>
        <p:txBody>
          <a:bodyPr lIns="36000" tIns="36000" rIns="36000" bIns="36000" anchor="ctr"/>
          <a:lstStyle>
            <a:lvl1pPr marL="382905" indent="-382905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405" indent="-317500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73175" indent="-255905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83080" indent="-255905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91080" indent="-254000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zh-CN" sz="900" b="1" dirty="0">
                <a:solidFill>
                  <a:schemeClr val="bg1"/>
                </a:solidFill>
              </a:rPr>
              <a:t>1</a:t>
            </a:r>
            <a:endParaRPr lang="en-US" altLang="zh-CN" sz="900" b="1" dirty="0">
              <a:solidFill>
                <a:schemeClr val="bg1"/>
              </a:solidFill>
            </a:endParaRPr>
          </a:p>
        </p:txBody>
      </p:sp>
      <p:sp>
        <p:nvSpPr>
          <p:cNvPr id="2055" name="Text Box 1154"/>
          <p:cNvSpPr txBox="1"/>
          <p:nvPr/>
        </p:nvSpPr>
        <p:spPr>
          <a:xfrm>
            <a:off x="481013" y="598488"/>
            <a:ext cx="449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82905" indent="-382905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405" indent="-317500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73175" indent="-255905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83080" indent="-255905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91080" indent="-254000" algn="l" defTabSz="101727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defTabSz="1016000">
              <a:spcBef>
                <a:spcPts val="600"/>
              </a:spcBef>
              <a:buNone/>
            </a:pPr>
            <a:r>
              <a:rPr lang="en-US" altLang="zh-CN" sz="1400" b="1">
                <a:solidFill>
                  <a:schemeClr val="bg1"/>
                </a:solidFill>
                <a:latin typeface="+mn-ea"/>
                <a:cs typeface="+mn-ea"/>
                <a:sym typeface="+mn-ea"/>
              </a:rPr>
              <a:t>2.4&amp;5GHz</a:t>
            </a:r>
            <a:r>
              <a:rPr lang="zh-CN" altLang="en-US" sz="1400" b="1">
                <a:solidFill>
                  <a:schemeClr val="bg1"/>
                </a:solidFill>
                <a:latin typeface="+mn-ea"/>
                <a:cs typeface="+mn-ea"/>
                <a:sym typeface="+mn-ea"/>
              </a:rPr>
              <a:t>双频平板天线</a:t>
            </a:r>
            <a:endParaRPr lang="zh-CN" altLang="en-US" sz="1400" b="1">
              <a:solidFill>
                <a:schemeClr val="bg1"/>
              </a:solidFill>
              <a:latin typeface="+mn-ea"/>
              <a:ea typeface="+mn-ea"/>
              <a:cs typeface="+mn-ea"/>
            </a:endParaRPr>
          </a:p>
          <a:p>
            <a:pPr marL="0" indent="0" defTabSz="1016000">
              <a:spcBef>
                <a:spcPts val="600"/>
              </a:spcBef>
              <a:buNone/>
            </a:pPr>
            <a:r>
              <a:rPr lang="en-US" altLang="zh-CN" sz="1300" b="1">
                <a:solidFill>
                  <a:schemeClr val="bg1"/>
                </a:solidFill>
                <a:latin typeface="+mn-ea"/>
                <a:cs typeface="+mn-ea"/>
                <a:sym typeface="+mn-ea"/>
              </a:rPr>
              <a:t>Model:WNPB22V17T-NF</a:t>
            </a:r>
            <a:endParaRPr lang="en-US" altLang="zh-CN" sz="1300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27355" y="5929630"/>
          <a:ext cx="4549140" cy="3349625"/>
        </p:xfrm>
        <a:graphic>
          <a:graphicData uri="http://schemas.openxmlformats.org/drawingml/2006/table">
            <a:tbl>
              <a:tblPr/>
              <a:tblGrid>
                <a:gridCol w="1701165"/>
                <a:gridCol w="2847975"/>
              </a:tblGrid>
              <a:tr h="461840">
                <a:tc gridSpan="2"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机械指标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cPr/>
                </a:tc>
              </a:tr>
              <a:tr h="262670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天线尺寸</a:t>
                      </a:r>
                      <a:r>
                        <a:rPr kumimoji="0" lang="pt-B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(mm)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305×305×35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670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外罩材质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ABS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670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产品净重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 (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含安装件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)(kg) 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1.4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670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包装重量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(kg)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1.8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670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Arial" panose="020B0604020202020204" pitchFamily="34" charset="0"/>
                        </a:rPr>
                        <a:t>工作场景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Arial" panose="020B0604020202020204" pitchFamily="34" charset="0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Arial" panose="020B0604020202020204" pitchFamily="34" charset="0"/>
                        </a:rPr>
                        <a:t>室外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Arial" panose="020B0604020202020204" pitchFamily="34" charset="0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工作温度范围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(℃)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-40 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至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+60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670">
                <a:tc>
                  <a:txBody>
                    <a:bodyPr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接头类型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N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型母头</a:t>
                      </a: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 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670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湿度范围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 (%)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5 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至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 95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最大风速</a:t>
                      </a: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(km/h)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</a:rPr>
                        <a:t>20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安装方式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</a:rPr>
                        <a:t>抱杆</a:t>
                      </a: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p>
                      <a:pPr marL="0" marR="0" lvl="0" indent="0" algn="l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抱杆直径范围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(mm)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10172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40 </a:t>
                      </a: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至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cs typeface="+mn-ea"/>
                        </a:rPr>
                        <a:t> 50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cs typeface="+mn-ea"/>
                      </a:endParaRPr>
                    </a:p>
                  </a:txBody>
                  <a:tcPr marL="71973" marR="71973" marT="35985" marB="35985" anchor="ctr" horzOverflow="overflow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427355" y="2068830"/>
          <a:ext cx="4549140" cy="3440430"/>
        </p:xfrm>
        <a:graphic>
          <a:graphicData uri="http://schemas.openxmlformats.org/drawingml/2006/table">
            <a:tbl>
              <a:tblPr/>
              <a:tblGrid>
                <a:gridCol w="1699260"/>
                <a:gridCol w="1511935"/>
                <a:gridCol w="1337945"/>
              </a:tblGrid>
              <a:tr h="432966"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电气性能指标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频率范围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(MHz)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2400~2500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5150~5850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极化方式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000" b="0" i="0" u="none" strike="noStrike" kern="1200" dirty="0">
                          <a:solidFill>
                            <a:srgbClr val="000000"/>
                          </a:solidFill>
                          <a:latin typeface="+mn-ea"/>
                          <a:cs typeface="+mn-cs"/>
                        </a:rPr>
                        <a:t>垂直或水平</a:t>
                      </a:r>
                      <a:endParaRPr lang="zh-CN" altLang="en-US" sz="1000" b="0" i="0" u="none" strike="noStrike" kern="1200" dirty="0">
                        <a:solidFill>
                          <a:srgbClr val="000000"/>
                        </a:solidFill>
                        <a:latin typeface="+mn-ea"/>
                        <a:cs typeface="+mn-cs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/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驻波比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≤ 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1.5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latin typeface="+mn-ea"/>
                        </a:rPr>
                        <a:t>≤ 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+mn-ea"/>
                        </a:rPr>
                        <a:t>2.0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增益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dBi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17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+mn-ea"/>
                        </a:rPr>
                        <a:t>20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水平半功率波瓣宽度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(°)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8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+mn-ea"/>
                        </a:rPr>
                        <a:t>11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8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垂直半功率波瓣宽度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(°)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22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8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11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8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隔离度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 (dB)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≥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28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/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前后比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(dB)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≥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40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/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输入阻抗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 (</a:t>
                      </a:r>
                      <a:r>
                        <a:rPr lang="el-GR" sz="100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  <a:sym typeface="+mn-ea"/>
                        </a:rPr>
                        <a:t>Ω)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50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/>
                </a:tc>
              </a:tr>
              <a:tr h="273377">
                <a:tc>
                  <a:txBody>
                    <a:bodyPr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最大功率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(W)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p>
                      <a:pPr algn="ct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50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 marL="8627" marR="8627" marT="8627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77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雷电保护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latin typeface="+mn-ea"/>
                        </a:rPr>
                        <a:t>直流接地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8627" marR="8627" marT="8627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20" name="矩形 17"/>
          <p:cNvSpPr>
            <a:spLocks noChangeArrowheads="1"/>
          </p:cNvSpPr>
          <p:nvPr/>
        </p:nvSpPr>
        <p:spPr bwMode="auto">
          <a:xfrm>
            <a:off x="2943225" y="1397000"/>
            <a:ext cx="1370013" cy="43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• </a:t>
            </a:r>
            <a:r>
              <a:rPr kumimoji="0" lang="zh-CN" altLang="en-US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高增益</a:t>
            </a:r>
            <a:endParaRPr kumimoji="0" lang="en-US" altLang="zh-CN" sz="1000" i="0" u="none" strike="noStrike" kern="1200" cap="none" normalizeH="0" baseline="0" noProof="0" dirty="0">
              <a:uLnTx/>
              <a:uFillTx/>
              <a:latin typeface="+mn-ea"/>
              <a:ea typeface="+mn-ea"/>
              <a:cs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• </a:t>
            </a:r>
            <a:r>
              <a:rPr kumimoji="0" lang="zh-CN" altLang="en-US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高可靠性</a:t>
            </a:r>
            <a:endParaRPr kumimoji="0" lang="zh-CN" altLang="en-US" sz="1000" i="0" u="none" strike="noStrike" kern="1200" cap="none" normalizeH="0" baseline="0" noProof="0" dirty="0">
              <a:uLnTx/>
              <a:uFillTx/>
              <a:latin typeface="+mn-ea"/>
              <a:ea typeface="+mn-ea"/>
              <a:cs typeface="+mn-ea"/>
            </a:endParaRPr>
          </a:p>
        </p:txBody>
      </p:sp>
      <p:sp>
        <p:nvSpPr>
          <p:cNvPr id="21" name="矩形 18"/>
          <p:cNvSpPr>
            <a:spLocks noChangeArrowheads="1"/>
          </p:cNvSpPr>
          <p:nvPr/>
        </p:nvSpPr>
        <p:spPr bwMode="auto">
          <a:xfrm>
            <a:off x="428625" y="1397000"/>
            <a:ext cx="2438400" cy="43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 </a:t>
            </a:r>
            <a:r>
              <a:rPr kumimoji="0" lang="zh-CN" altLang="en-US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双频设计</a:t>
            </a:r>
            <a:endParaRPr kumimoji="0" lang="en-US" altLang="zh-CN" sz="1000" i="0" u="none" strike="noStrike" kern="1200" cap="none" normalizeH="0" baseline="0" noProof="0" dirty="0">
              <a:uLnTx/>
              <a:uFillTx/>
              <a:latin typeface="+mn-ea"/>
              <a:ea typeface="+mn-ea"/>
              <a:cs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• </a:t>
            </a:r>
            <a:r>
              <a:rPr kumimoji="0" lang="zh-CN" altLang="en-US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低驻波比</a:t>
            </a:r>
            <a:endParaRPr kumimoji="0" lang="zh-CN" altLang="en-US" sz="1000" i="0" u="none" strike="noStrike" kern="1200" cap="none" normalizeH="0" baseline="0" noProof="0" dirty="0">
              <a:uLnTx/>
              <a:uFillTx/>
              <a:latin typeface="+mn-ea"/>
              <a:ea typeface="+mn-ea"/>
              <a:cs typeface="+mn-ea"/>
            </a:endParaRPr>
          </a:p>
        </p:txBody>
      </p:sp>
      <p:sp>
        <p:nvSpPr>
          <p:cNvPr id="22" name="矩形 19"/>
          <p:cNvSpPr>
            <a:spLocks noChangeArrowheads="1"/>
          </p:cNvSpPr>
          <p:nvPr/>
        </p:nvSpPr>
        <p:spPr bwMode="auto">
          <a:xfrm>
            <a:off x="4846638" y="1397000"/>
            <a:ext cx="944880" cy="43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• </a:t>
            </a:r>
            <a:r>
              <a:rPr kumimoji="0" lang="zh-CN" altLang="en-US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轻量化设计</a:t>
            </a:r>
            <a:endParaRPr kumimoji="0" lang="en-US" altLang="zh-CN" sz="1000" i="0" u="none" strike="noStrike" kern="1200" cap="none" normalizeH="0" baseline="0" noProof="0" dirty="0">
              <a:uLnTx/>
              <a:uFillTx/>
              <a:latin typeface="+mn-ea"/>
              <a:ea typeface="+mn-ea"/>
              <a:cs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• </a:t>
            </a:r>
            <a:r>
              <a:rPr kumimoji="0" lang="zh-CN" altLang="en-US" sz="1000" i="0" u="none" strike="noStrike" kern="1200" cap="none" normalizeH="0" baseline="0" noProof="0" dirty="0">
                <a:uLnTx/>
                <a:uFillTx/>
                <a:latin typeface="+mn-ea"/>
                <a:ea typeface="+mn-ea"/>
                <a:cs typeface="+mn-ea"/>
              </a:rPr>
              <a:t>点对点通信</a:t>
            </a:r>
            <a:endParaRPr kumimoji="0" lang="zh-CN" altLang="en-US" sz="1000" i="0" u="none" strike="noStrike" kern="1200" cap="none" normalizeH="0" baseline="0" noProof="0" dirty="0">
              <a:uLnTx/>
              <a:uFillTx/>
              <a:latin typeface="+mn-ea"/>
              <a:ea typeface="+mn-ea"/>
              <a:cs typeface="+mn-ea"/>
            </a:endParaRPr>
          </a:p>
        </p:txBody>
      </p:sp>
      <p:pic>
        <p:nvPicPr>
          <p:cNvPr id="214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2313" y="612775"/>
            <a:ext cx="1296987" cy="5095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44" name="Picture 90" descr="TDJ-2400BKT系列"/>
          <p:cNvPicPr>
            <a:picLocks noChangeAspect="1"/>
          </p:cNvPicPr>
          <p:nvPr/>
        </p:nvPicPr>
        <p:blipFill>
          <a:blip r:embed="rId5"/>
          <a:srcRect l="16359" t="10149" r="16866"/>
          <a:stretch>
            <a:fillRect/>
          </a:stretch>
        </p:blipFill>
        <p:spPr>
          <a:xfrm>
            <a:off x="5232400" y="3785553"/>
            <a:ext cx="1981200" cy="368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17"/>
          <p:cNvSpPr>
            <a:spLocks noChangeArrowheads="1"/>
          </p:cNvSpPr>
          <p:nvPr/>
        </p:nvSpPr>
        <p:spPr bwMode="auto">
          <a:xfrm>
            <a:off x="428308" y="1168083"/>
            <a:ext cx="3886200" cy="2755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300"/>
              </a:spcBef>
              <a:spcAft>
                <a:spcPts val="600"/>
              </a:spcAft>
              <a:defRPr/>
            </a:pPr>
            <a:r>
              <a:rPr lang="en-US" altLang="zh-CN" sz="1200" b="1" dirty="0">
                <a:latin typeface="+mn-lt"/>
              </a:rPr>
              <a:t>Features and Product Description</a:t>
            </a:r>
            <a:endParaRPr lang="en-US" altLang="zh-CN" sz="1200" b="1" dirty="0">
              <a:latin typeface="+mn-lt"/>
            </a:endParaRPr>
          </a:p>
        </p:txBody>
      </p:sp>
      <p:cxnSp>
        <p:nvCxnSpPr>
          <p:cNvPr id="14340" name="直接连接符 33"/>
          <p:cNvCxnSpPr>
            <a:cxnSpLocks noChangeShapeType="1"/>
          </p:cNvCxnSpPr>
          <p:nvPr/>
        </p:nvCxnSpPr>
        <p:spPr bwMode="auto">
          <a:xfrm flipV="1">
            <a:off x="351790" y="9544050"/>
            <a:ext cx="6781165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</p:cxnSp>
      <p:sp>
        <p:nvSpPr>
          <p:cNvPr id="6" name="矩形 18"/>
          <p:cNvSpPr>
            <a:spLocks noChangeArrowheads="1"/>
          </p:cNvSpPr>
          <p:nvPr/>
        </p:nvSpPr>
        <p:spPr bwMode="auto">
          <a:xfrm>
            <a:off x="347345" y="9530080"/>
            <a:ext cx="6866255" cy="6299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0">
              <a:spcBef>
                <a:spcPts val="300"/>
              </a:spcBef>
              <a:buFontTx/>
              <a:buNone/>
              <a:defRPr/>
            </a:pPr>
            <a:r>
              <a:rPr lang="zh-CN" altLang="en-US" sz="1000" dirty="0">
                <a:latin typeface="+mn-ea"/>
                <a:ea typeface="+mn-ea"/>
                <a:cs typeface="+mn-ea"/>
              </a:rPr>
              <a:t>佛山市达思普科技有限公司  </a:t>
            </a:r>
            <a:r>
              <a:rPr lang="en-US" altLang="zh-CN" sz="1000" dirty="0">
                <a:latin typeface="+mn-ea"/>
                <a:ea typeface="+mn-ea"/>
                <a:cs typeface="+mn-ea"/>
              </a:rPr>
              <a:t>Decipro Technologies Ltd.</a:t>
            </a:r>
            <a:endParaRPr lang="zh-CN" altLang="en-US" sz="1000" dirty="0">
              <a:latin typeface="+mn-ea"/>
              <a:ea typeface="+mn-ea"/>
              <a:cs typeface="+mn-ea"/>
            </a:endParaRPr>
          </a:p>
          <a:p>
            <a:pPr indent="0">
              <a:spcBef>
                <a:spcPts val="300"/>
              </a:spcBef>
              <a:buFontTx/>
              <a:buNone/>
              <a:defRPr/>
            </a:pPr>
            <a:r>
              <a:rPr lang="zh-CN" altLang="en-US" sz="1000" dirty="0">
                <a:latin typeface="+mn-ea"/>
                <a:ea typeface="+mn-ea"/>
                <a:cs typeface="+mn-ea"/>
              </a:rPr>
              <a:t>地址：</a:t>
            </a: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广东省佛山市南海区新光源产业基地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B</a:t>
            </a: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区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座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A</a:t>
            </a: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梯五层</a:t>
            </a:r>
            <a:r>
              <a:rPr lang="zh-CN" altLang="en-US" sz="1000" dirty="0">
                <a:latin typeface="+mn-ea"/>
                <a:ea typeface="+mn-ea"/>
                <a:cs typeface="+mn-ea"/>
              </a:rPr>
              <a:t>    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                     </a:t>
            </a: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电话：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0757-83554087           </a:t>
            </a:r>
            <a:endParaRPr lang="en-US" altLang="zh-CN" sz="1000" dirty="0">
              <a:latin typeface="+mn-ea"/>
              <a:ea typeface="+mn-ea"/>
              <a:cs typeface="+mn-ea"/>
              <a:sym typeface="+mn-ea"/>
            </a:endParaRPr>
          </a:p>
          <a:p>
            <a:pPr indent="0">
              <a:spcBef>
                <a:spcPts val="300"/>
              </a:spcBef>
              <a:buFontTx/>
              <a:buNone/>
              <a:defRPr/>
            </a:pP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网址：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http://www.deciprotech.com                                            </a:t>
            </a:r>
            <a:r>
              <a:rPr lang="zh-CN" altLang="en-US" sz="1000" dirty="0">
                <a:latin typeface="+mn-ea"/>
                <a:ea typeface="+mn-ea"/>
                <a:cs typeface="+mn-ea"/>
                <a:sym typeface="+mn-ea"/>
              </a:rPr>
              <a:t>邮箱：</a:t>
            </a:r>
            <a:r>
              <a:rPr lang="en-US" altLang="zh-CN" sz="1000" dirty="0">
                <a:latin typeface="+mn-ea"/>
                <a:ea typeface="+mn-ea"/>
                <a:cs typeface="+mn-ea"/>
                <a:sym typeface="+mn-ea"/>
              </a:rPr>
              <a:t>sales@deciprotech.com  </a:t>
            </a:r>
            <a:endParaRPr lang="en-US" altLang="zh-CN" sz="1000" dirty="0"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939844a-c234-4a35-bf9d-43107019c85e}"/>
</p:tagLst>
</file>

<file path=ppt/tags/tag2.xml><?xml version="1.0" encoding="utf-8"?>
<p:tagLst xmlns:p="http://schemas.openxmlformats.org/presentationml/2006/main">
  <p:tag name="KSO_WM_UNIT_TABLE_BEAUTIFY" val="smartTable{675bb265-11df-40e7-b119-5df394abbfea}"/>
</p:tagLst>
</file>

<file path=ppt/tags/tag3.xml><?xml version="1.0" encoding="utf-8"?>
<p:tagLst xmlns:p="http://schemas.openxmlformats.org/presentationml/2006/main">
  <p:tag name="COMMONDATA" val="eyJoZGlkIjoiYzg1NjFmMWRkOTE1MzI2MDViYWNmOTAzOGI0NWJjYjg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WPS 演示</Application>
  <PresentationFormat>自定义</PresentationFormat>
  <Paragraphs>140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Maaixia</dc:creator>
  <cp:lastModifiedBy>☆小鬼☆</cp:lastModifiedBy>
  <cp:revision>379</cp:revision>
  <dcterms:created xsi:type="dcterms:W3CDTF">2018-04-18T08:00:00Z</dcterms:created>
  <dcterms:modified xsi:type="dcterms:W3CDTF">2022-05-14T01:38:21Z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_ms_pID_725343">
    <vt:lpwstr>(3)Or1AHwR0WZdLXIU12qa0C0aC9kxorKIW0uD9Mc35StXX64E1QTHbikWBHJlei5yxbgM399Dr
ElPAtxK3rBSuvGCk8BhLPFHoP8RRkh1ES/f/CAKeM3mvHUilryzRShVnyIPa63unVLeygcns
LY4ASqx7b4nq0cwhD1p4X8SyyNGu2CgtOXYctFSauS3eO4H33+yB+wzPmS8CJ7Q4pYSCuSeF
Cb6f/8rxmXCrr97/pu6y1</vt:lpwstr>
  </property>
  <property fmtid="{D5CDD505-2E9C-101B-9397-08002B2CF9AE}" pid="4" name="_ms_pID_7253431">
    <vt:lpwstr>kTIfYbsYYlsN6Sx/1yBCQlno2HWqNZPtRbndc+xKkzFuAiRIM7E
jt9Z7j1mk66fDM1Q9kKq45YWuxQxHIOuc77lQuCf7msHeeW6pQrJa5tDhqByj55+Tl+7Ij7Z
SIkpNMJIc8kdDT3jF++ob2vkZrKwJS3v6QCfG/4Srwku7Vkp+yZvsiAfbspPgx4FW8xzWojc
IfU8vJbDtQGBUwvpJvIlOL2Yn62U3g89bGTxECohgI</vt:lpwstr>
  </property>
  <property fmtid="{D5CDD505-2E9C-101B-9397-08002B2CF9AE}" pid="5" name="KSOProductBuildVer">
    <vt:lpwstr>2052-11.1.0.11636</vt:lpwstr>
  </property>
  <property fmtid="{D5CDD505-2E9C-101B-9397-08002B2CF9AE}" pid="6" name="_ms_pID_7253432">
    <vt:lpwstr>66Xw6fQ4tcnNlrd+9Huf6G/WbfwHpP
DDD4aTO+eQk+QKyrOgeOsWsI5+ld6byB2mHGVJ/fLrj5861l689bpSVDtgm8lngAbIcRhcaU</vt:lpwstr>
  </property>
  <property fmtid="{D5CDD505-2E9C-101B-9397-08002B2CF9AE}" pid="7" name="_new_ms_pID_72543">
    <vt:lpwstr>(3)OZZFmHcivL+fTdD+5Yo/IFMBhjorZA471Vh3567GergzHtI+egJQalr5TwnqjbklkZJtXkcn
TRKmGxPx2SuO1ZjSIIAbxIGrYWnXX3pfPjcAKOO20oM2ZPeAhtSv2fHzOCMfhtNS3vZffjr5
C1rSkixbwom0u2HJbPZtLkld/douMH0Vq/3cDRzfrQcxvxld8Z/FkyQuyPFe5nzTo8MICx8f
TvVa7mxLKe4vrWkbiy</vt:lpwstr>
  </property>
  <property fmtid="{D5CDD505-2E9C-101B-9397-08002B2CF9AE}" pid="8" name="_new_ms_pID_72543_00">
    <vt:lpwstr>_new_ms_pID_72543</vt:lpwstr>
  </property>
  <property fmtid="{D5CDD505-2E9C-101B-9397-08002B2CF9AE}" pid="9" name="_new_ms_pID_725431">
    <vt:lpwstr>69EqU0NhI/FwLUiZUmPr+Yhg+cy9gxu9B8PhzB3kuGszeM1xsL52Cq
BwWc4HRCJs2fMPE58P8CzGXrI0jq+lzUzCzd2jTm2JXytVP7DpJj0UtbKIkdJ+ER/S0Cxt4K
QtuzWocNil8RSSbHWRh1higS60fjpzt/jWhJU2/Mni75N3D7jtbqDhDgKT9vJ9/llvCgSZdA
LETXFO0TUOv8qLHQ4alxhdmvxZc/6qmE1Trk</vt:lpwstr>
  </property>
  <property fmtid="{D5CDD505-2E9C-101B-9397-08002B2CF9AE}" pid="10" name="_new_ms_pID_725431_00">
    <vt:lpwstr>_new_ms_pID_725431</vt:lpwstr>
  </property>
  <property fmtid="{D5CDD505-2E9C-101B-9397-08002B2CF9AE}" pid="11" name="_new_ms_pID_725432">
    <vt:lpwstr>9XluS/LXciufAwAwGshwRZfC4rwl+rbzDoyS
88gkJJ+hs9SMI7QzHEBFZAmW+jRlwUX4ePaxPIi2Gc1slS0XObfFDeLpre0GsV1UUQs95vaV
mR5MypaRbXhFXZA7I5zkCQ==</vt:lpwstr>
  </property>
  <property fmtid="{D5CDD505-2E9C-101B-9397-08002B2CF9AE}" pid="12" name="_new_ms_pID_725432_00">
    <vt:lpwstr>_new_ms_pID_725432</vt:lpwstr>
  </property>
  <property fmtid="{D5CDD505-2E9C-101B-9397-08002B2CF9AE}" pid="13" name="_2015_ms_pID_725343">
    <vt:lpwstr>(3)OKa74SUhIZWKbmoif/dozn5lm6Yp3vLR5HlSdF8xMt9xkXq8uoLkKAsZWhrxTu890A9qrqgS
BzwkikwGhKGlhABY9V7F+WGnP1fR3ScYz6njYHhVjgj1WPkdknl90m7RisQbRP/y1+bxx1gM
xBht4BimkoKUUZlKGmn07Ai+k8xHAOJ9ABic/hx9995lzgYziAw4vNowJdT1n7+gTtRiWLNS
p/BbWZfGkVa3xXdG9D</vt:lpwstr>
  </property>
  <property fmtid="{D5CDD505-2E9C-101B-9397-08002B2CF9AE}" pid="14" name="_2015_ms_pID_725343_00">
    <vt:lpwstr>_2015_ms_pID_725343</vt:lpwstr>
  </property>
  <property fmtid="{D5CDD505-2E9C-101B-9397-08002B2CF9AE}" pid="15" name="_2015_ms_pID_7253431">
    <vt:lpwstr>IYPbssL82SnIjHZdJr5h+XQSWgDGWuF0gatX4Q8sJCT/cIc3xy/cSW
LVAeh0i5fVxI/us6zNmQ6W59ot/ESSa7wjUdmH1gLloK4PkWElwtwLL5fbzo2vjNMTG+LXKR
9ZdZ/tSNAsgc5wLAWk4YkKY61J4N2nAx8o3ZCIyeH1ZIbmBYAf/P5HHyX6VKkqfjlA9BGfUw
tZM+ylcR9TDzlMaL8YN+bZdHU7BeuO0nR1Sc</vt:lpwstr>
  </property>
  <property fmtid="{D5CDD505-2E9C-101B-9397-08002B2CF9AE}" pid="16" name="_2015_ms_pID_7253431_00">
    <vt:lpwstr>_2015_ms_pID_7253431</vt:lpwstr>
  </property>
  <property fmtid="{D5CDD505-2E9C-101B-9397-08002B2CF9AE}" pid="17" name="_2015_ms_pID_7253432">
    <vt:lpwstr>152KvvFzjFtDvYwQXTd4FUncMShHOzsoEi75
ZZ89//fB</vt:lpwstr>
  </property>
  <property fmtid="{D5CDD505-2E9C-101B-9397-08002B2CF9AE}" pid="18" name="_2015_ms_pID_7253432_00">
    <vt:lpwstr>_2015_ms_pID_7253432</vt:lpwstr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1484016580</vt:lpwstr>
  </property>
  <property fmtid="{D5CDD505-2E9C-101B-9397-08002B2CF9AE}" pid="23" name="ICV">
    <vt:lpwstr>516BB981785C437B9C27417E02C07D64</vt:lpwstr>
  </property>
</Properties>
</file>